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Lst>
  <p:notesMasterIdLst>
    <p:notesMasterId r:id="rId24"/>
  </p:notesMasterIdLst>
  <p:handoutMasterIdLst>
    <p:handoutMasterId r:id="rId25"/>
  </p:handoutMasterIdLst>
  <p:sldIdLst>
    <p:sldId id="577" r:id="rId5"/>
    <p:sldId id="583" r:id="rId6"/>
    <p:sldId id="554" r:id="rId7"/>
    <p:sldId id="558" r:id="rId8"/>
    <p:sldId id="569" r:id="rId9"/>
    <p:sldId id="559" r:id="rId10"/>
    <p:sldId id="560" r:id="rId11"/>
    <p:sldId id="561" r:id="rId12"/>
    <p:sldId id="578" r:id="rId13"/>
    <p:sldId id="571" r:id="rId14"/>
    <p:sldId id="572" r:id="rId15"/>
    <p:sldId id="573" r:id="rId16"/>
    <p:sldId id="579" r:id="rId17"/>
    <p:sldId id="568" r:id="rId18"/>
    <p:sldId id="576" r:id="rId19"/>
    <p:sldId id="567" r:id="rId20"/>
    <p:sldId id="565" r:id="rId21"/>
    <p:sldId id="566" r:id="rId22"/>
    <p:sldId id="563" r:id="rId23"/>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77" autoAdjust="0"/>
    <p:restoredTop sz="95701" autoAdjust="0"/>
  </p:normalViewPr>
  <p:slideViewPr>
    <p:cSldViewPr snapToGrid="0" snapToObjects="1" showGuides="1">
      <p:cViewPr varScale="1">
        <p:scale>
          <a:sx n="103" d="100"/>
          <a:sy n="103" d="100"/>
        </p:scale>
        <p:origin x="594" y="120"/>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 y="3"/>
            <a:ext cx="2950375" cy="497367"/>
          </a:xfrm>
          <a:prstGeom prst="rect">
            <a:avLst/>
          </a:prstGeom>
          <a:noFill/>
          <a:ln w="9525">
            <a:noFill/>
            <a:miter lim="800000"/>
            <a:headEnd/>
            <a:tailEnd/>
          </a:ln>
        </p:spPr>
        <p:txBody>
          <a:bodyPr vert="horz" wrap="square" lIns="95651" tIns="47827" rIns="95651" bIns="47827" numCol="1" anchor="t" anchorCtr="0" compatLnSpc="1">
            <a:prstTxWarp prst="textNoShape">
              <a:avLst/>
            </a:prstTxWarp>
          </a:bodyPr>
          <a:lstStyle>
            <a:lvl1pPr algn="l" defTabSz="957440">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7" y="3"/>
            <a:ext cx="2950375" cy="497367"/>
          </a:xfrm>
          <a:prstGeom prst="rect">
            <a:avLst/>
          </a:prstGeom>
          <a:noFill/>
          <a:ln w="9525">
            <a:noFill/>
            <a:miter lim="800000"/>
            <a:headEnd/>
            <a:tailEnd/>
          </a:ln>
        </p:spPr>
        <p:txBody>
          <a:bodyPr vert="horz" wrap="square" lIns="95651" tIns="47827" rIns="95651" bIns="47827" numCol="1" anchor="t" anchorCtr="0" compatLnSpc="1">
            <a:prstTxWarp prst="textNoShape">
              <a:avLst/>
            </a:prstTxWarp>
          </a:bodyPr>
          <a:lstStyle>
            <a:lvl1pPr algn="r" defTabSz="957440">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5/7/2024 9:10 AM</a:t>
            </a:fld>
            <a:endParaRPr lang="en-US" altLang="ja-JP"/>
          </a:p>
        </p:txBody>
      </p:sp>
      <p:sp>
        <p:nvSpPr>
          <p:cNvPr id="2052" name="Rectangle 4"/>
          <p:cNvSpPr>
            <a:spLocks noGrp="1" noChangeArrowheads="1"/>
          </p:cNvSpPr>
          <p:nvPr>
            <p:ph type="ftr" sz="quarter" idx="2"/>
          </p:nvPr>
        </p:nvSpPr>
        <p:spPr bwMode="auto">
          <a:xfrm>
            <a:off x="3" y="9441973"/>
            <a:ext cx="2950375" cy="497367"/>
          </a:xfrm>
          <a:prstGeom prst="rect">
            <a:avLst/>
          </a:prstGeom>
          <a:noFill/>
          <a:ln w="9525">
            <a:noFill/>
            <a:miter lim="800000"/>
            <a:headEnd/>
            <a:tailEnd/>
          </a:ln>
        </p:spPr>
        <p:txBody>
          <a:bodyPr vert="horz" wrap="square" lIns="95651" tIns="47827" rIns="95651" bIns="47827" numCol="1" anchor="b" anchorCtr="0" compatLnSpc="1">
            <a:prstTxWarp prst="textNoShape">
              <a:avLst/>
            </a:prstTxWarp>
          </a:bodyPr>
          <a:lstStyle>
            <a:lvl1pPr algn="l" defTabSz="957440">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7" y="9441973"/>
            <a:ext cx="2950375" cy="497367"/>
          </a:xfrm>
          <a:prstGeom prst="rect">
            <a:avLst/>
          </a:prstGeom>
          <a:noFill/>
          <a:ln w="9525">
            <a:noFill/>
            <a:miter lim="800000"/>
            <a:headEnd/>
            <a:tailEnd/>
          </a:ln>
        </p:spPr>
        <p:txBody>
          <a:bodyPr vert="horz" wrap="square" lIns="95651" tIns="47827" rIns="95651" bIns="47827" numCol="1" anchor="b" anchorCtr="0" compatLnSpc="1">
            <a:prstTxWarp prst="textNoShape">
              <a:avLst/>
            </a:prstTxWarp>
          </a:bodyPr>
          <a:lstStyle>
            <a:lvl1pPr algn="r" defTabSz="957440">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2950375" cy="497367"/>
          </a:xfrm>
          <a:prstGeom prst="rect">
            <a:avLst/>
          </a:prstGeom>
          <a:noFill/>
          <a:ln w="9525">
            <a:noFill/>
            <a:miter lim="800000"/>
            <a:headEnd/>
            <a:tailEnd/>
          </a:ln>
        </p:spPr>
        <p:txBody>
          <a:bodyPr vert="horz" wrap="square" lIns="95651" tIns="47827" rIns="95651" bIns="47827" numCol="1" anchor="t" anchorCtr="0" compatLnSpc="1">
            <a:prstTxWarp prst="textNoShape">
              <a:avLst/>
            </a:prstTxWarp>
          </a:bodyPr>
          <a:lstStyle>
            <a:lvl1pPr algn="l" defTabSz="957440">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7" y="3"/>
            <a:ext cx="2950375" cy="497367"/>
          </a:xfrm>
          <a:prstGeom prst="rect">
            <a:avLst/>
          </a:prstGeom>
          <a:noFill/>
          <a:ln w="9525">
            <a:noFill/>
            <a:miter lim="800000"/>
            <a:headEnd/>
            <a:tailEnd/>
          </a:ln>
        </p:spPr>
        <p:txBody>
          <a:bodyPr vert="horz" wrap="square" lIns="95651" tIns="47827" rIns="95651" bIns="47827" numCol="1" anchor="t" anchorCtr="0" compatLnSpc="1">
            <a:prstTxWarp prst="textNoShape">
              <a:avLst/>
            </a:prstTxWarp>
          </a:bodyPr>
          <a:lstStyle>
            <a:lvl1pPr algn="r" defTabSz="957440">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5/7/2024 9:09 AM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7" y="4720986"/>
            <a:ext cx="4991091" cy="4471502"/>
          </a:xfrm>
          <a:prstGeom prst="rect">
            <a:avLst/>
          </a:prstGeom>
          <a:noFill/>
          <a:ln w="9525">
            <a:noFill/>
            <a:miter lim="800000"/>
            <a:headEnd/>
            <a:tailEnd/>
          </a:ln>
        </p:spPr>
        <p:txBody>
          <a:bodyPr vert="horz" wrap="square" lIns="95651" tIns="47827" rIns="95651" bIns="47827"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3" y="9441973"/>
            <a:ext cx="2950375" cy="497367"/>
          </a:xfrm>
          <a:prstGeom prst="rect">
            <a:avLst/>
          </a:prstGeom>
          <a:noFill/>
          <a:ln w="9525">
            <a:noFill/>
            <a:miter lim="800000"/>
            <a:headEnd/>
            <a:tailEnd/>
          </a:ln>
        </p:spPr>
        <p:txBody>
          <a:bodyPr vert="horz" wrap="square" lIns="95651" tIns="47827" rIns="95651" bIns="47827" numCol="1" anchor="b" anchorCtr="0" compatLnSpc="1">
            <a:prstTxWarp prst="textNoShape">
              <a:avLst/>
            </a:prstTxWarp>
          </a:bodyPr>
          <a:lstStyle>
            <a:lvl1pPr algn="l" defTabSz="957440">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7" y="9441973"/>
            <a:ext cx="2950375" cy="497367"/>
          </a:xfrm>
          <a:prstGeom prst="rect">
            <a:avLst/>
          </a:prstGeom>
          <a:noFill/>
          <a:ln w="9525">
            <a:noFill/>
            <a:miter lim="800000"/>
            <a:headEnd/>
            <a:tailEnd/>
          </a:ln>
        </p:spPr>
        <p:txBody>
          <a:bodyPr vert="horz" wrap="square" lIns="95651" tIns="47827" rIns="95651" bIns="47827" numCol="1" anchor="b" anchorCtr="0" compatLnSpc="1">
            <a:prstTxWarp prst="textNoShape">
              <a:avLst/>
            </a:prstTxWarp>
          </a:bodyPr>
          <a:lstStyle>
            <a:lvl1pPr algn="r" defTabSz="957440">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5/7/2024 9:09 AM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487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3263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61003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04201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6677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09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58295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5/7/2024 9:09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68" r:id="rId2"/>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2203408"/>
            <a:ext cx="8380570" cy="1071219"/>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600" dirty="0">
                <a:latin typeface="Arial" panose="020B0604020202020204" pitchFamily="34" charset="0"/>
                <a:ea typeface="ＭＳ Ｐゴシック" panose="020B0600070205080204" pitchFamily="50" charset="-128"/>
              </a:rPr>
              <a:t>提出日：令和○年○月○日</a:t>
            </a:r>
          </a:p>
          <a:p>
            <a:r>
              <a:rPr lang="ja-JP" altLang="en-US" sz="1600" dirty="0">
                <a:latin typeface="Arial" panose="020B0604020202020204" pitchFamily="34" charset="0"/>
                <a:ea typeface="ＭＳ Ｐゴシック" panose="020B0600070205080204" pitchFamily="50" charset="-128"/>
              </a:rPr>
              <a:t>応募者：○○株式会社、△△株式会社</a:t>
            </a:r>
            <a:r>
              <a:rPr lang="ja-JP" altLang="en-US" sz="1200" dirty="0">
                <a:latin typeface="Arial" panose="020B0604020202020204" pitchFamily="34" charset="0"/>
                <a:ea typeface="ＭＳ Ｐゴシック" panose="020B0600070205080204" pitchFamily="50" charset="-128"/>
              </a:rPr>
              <a:t>（代表スタートアップ及び共同提案者の名称を記載）</a:t>
            </a:r>
            <a:endParaRPr lang="en-US" altLang="ja-JP" sz="1200" dirty="0">
              <a:latin typeface="Arial" panose="020B0604020202020204" pitchFamily="34" charset="0"/>
              <a:ea typeface="ＭＳ Ｐゴシック" panose="020B0600070205080204" pitchFamily="50" charset="-128"/>
            </a:endParaRPr>
          </a:p>
          <a:p>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事業計画名：○○○○○○○○</a:t>
            </a:r>
            <a:endPar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応募テーマ：○○○○○○○○</a:t>
            </a:r>
            <a:endParaRPr lang="en-US" altLang="ja-JP" sz="12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fontScale="92500" lnSpcReduction="10000"/>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適宜、ページを挿入してもらって構いませんので、審査委員に理解しやすいように資料を構成してください。</a:t>
            </a:r>
            <a:b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ただし、１ページ目は必ず「１．プロジェクトサマリー」とし、ページの挿入はそれ以降にしてください。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【3-3</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ja-JP" altLang="en-US" sz="1200" b="1" dirty="0">
                <a:solidFill>
                  <a:schemeClr val="tx1"/>
                </a:solidFill>
                <a:latin typeface="Arial" panose="020B0604020202020204" pitchFamily="34" charset="0"/>
                <a:ea typeface="ＭＳ Ｐゴシック" panose="020B0600070205080204" pitchFamily="50" charset="-128"/>
                <a:cs typeface="Times New Roman" pitchFamily="18" charset="0"/>
              </a:rPr>
              <a:t>多くとも</a:t>
            </a:r>
            <a:r>
              <a:rPr lang="en-US" altLang="ja-JP" sz="1200" b="1" dirty="0">
                <a:solidFill>
                  <a:schemeClr val="tx1"/>
                </a:solidFill>
                <a:latin typeface="Arial" panose="020B0604020202020204" pitchFamily="34" charset="0"/>
                <a:ea typeface="ＭＳ Ｐゴシック" panose="020B0600070205080204" pitchFamily="50" charset="-128"/>
                <a:cs typeface="Times New Roman" pitchFamily="18" charset="0"/>
              </a:rPr>
              <a:t>30</a:t>
            </a:r>
            <a:r>
              <a:rPr lang="ja-JP" altLang="en-US" sz="1200" b="1" dirty="0">
                <a:solidFill>
                  <a:schemeClr val="tx1"/>
                </a:solidFill>
                <a:latin typeface="Arial" panose="020B0604020202020204" pitchFamily="34" charset="0"/>
                <a:ea typeface="ＭＳ Ｐゴシック" panose="020B0600070205080204" pitchFamily="50" charset="-128"/>
                <a:cs typeface="Times New Roman" pitchFamily="18" charset="0"/>
              </a:rPr>
              <a:t>ページ程度で作成</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をしてください（表紙を含む）。</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様式に関する説明文は適宜消去してください。</a:t>
            </a: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017017" y="1212976"/>
            <a:ext cx="7772972" cy="615553"/>
          </a:xfrm>
          <a:solidFill>
            <a:srgbClr val="C6D2DE"/>
          </a:solidFill>
          <a:ln>
            <a:solidFill>
              <a:srgbClr val="C6D2DE"/>
            </a:solidFill>
          </a:ln>
        </p:spPr>
        <p:txBody>
          <a:bodyPr/>
          <a:lstStyle/>
          <a:p>
            <a:pPr algn="ctr" eaLnBrk="1">
              <a:spcAft>
                <a:spcPts val="600"/>
              </a:spcAft>
            </a:pPr>
            <a:r>
              <a:rPr lang="ja-JP" altLang="en-US" sz="2000" b="0" dirty="0">
                <a:solidFill>
                  <a:srgbClr val="000000"/>
                </a:solidFill>
                <a:cs typeface="Arial" panose="020B0604020202020204" pitchFamily="34" charset="0"/>
              </a:rPr>
              <a:t>農林水産省　</a:t>
            </a:r>
            <a:r>
              <a:rPr lang="ja-JP" altLang="en-US" sz="20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a:t>
            </a:r>
            <a:r>
              <a:rPr lang="ja-JP" altLang="en-US" sz="2000" b="0" dirty="0">
                <a:solidFill>
                  <a:srgbClr val="000000"/>
                </a:solidFill>
                <a:cs typeface="Arial" panose="020B0604020202020204" pitchFamily="34" charset="0"/>
              </a:rPr>
              <a:t>　</a:t>
            </a:r>
            <a:r>
              <a:rPr lang="ja-JP" altLang="en-US" sz="20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プロジェクト計画書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（プロジェクト計画書）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1086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実施体制としてメンバー単位でプロジェクトに参画するメンバー名とその具体的な役割や専門性を記載してください。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3938917361"/>
              </p:ext>
            </p:extLst>
          </p:nvPr>
        </p:nvGraphicFramePr>
        <p:xfrm>
          <a:off x="422275" y="2055223"/>
          <a:ext cx="9080198" cy="4244873"/>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9</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12538366"/>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233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8444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3-4</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5180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プロジェクトに必要な対象経費と使途、プロジェクトに必要な資金の確保手段と計画を記載してください。</a:t>
            </a: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734688"/>
            <a:ext cx="9067800" cy="446798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marR="0" indent="-171450" algn="l" defTabSz="914400" rtl="0" eaLnBrk="1" fontAlgn="base" latinLnBrk="0" hangingPunct="1">
              <a:lnSpc>
                <a:spcPct val="120000"/>
              </a:lnSpc>
              <a:spcBef>
                <a:spcPct val="0"/>
              </a:spcBef>
              <a:spcAft>
                <a:spcPct val="0"/>
              </a:spcAft>
              <a:buClr>
                <a:schemeClr val="bg2"/>
              </a:buClr>
              <a:buSzTx/>
              <a:buFont typeface="Arial" panose="020B0604020202020204" pitchFamily="34" charset="0"/>
              <a:buChar char="•"/>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graphicFrame>
        <p:nvGraphicFramePr>
          <p:cNvPr id="6" name="表 5">
            <a:extLst>
              <a:ext uri="{FF2B5EF4-FFF2-40B4-BE49-F238E27FC236}">
                <a16:creationId xmlns:a16="http://schemas.microsoft.com/office/drawing/2014/main" id="{3E4511D0-8838-4427-AC86-210642AA9446}"/>
              </a:ext>
            </a:extLst>
          </p:cNvPr>
          <p:cNvGraphicFramePr>
            <a:graphicFrameLocks noGrp="1"/>
          </p:cNvGraphicFramePr>
          <p:nvPr>
            <p:extLst>
              <p:ext uri="{D42A27DB-BD31-4B8C-83A1-F6EECF244321}">
                <p14:modId xmlns:p14="http://schemas.microsoft.com/office/powerpoint/2010/main" val="3767517891"/>
              </p:ext>
            </p:extLst>
          </p:nvPr>
        </p:nvGraphicFramePr>
        <p:xfrm>
          <a:off x="455351" y="4135545"/>
          <a:ext cx="4100536" cy="2011680"/>
        </p:xfrm>
        <a:graphic>
          <a:graphicData uri="http://schemas.openxmlformats.org/drawingml/2006/table">
            <a:tbl>
              <a:tblPr firstRow="1" firstCol="1" bandRow="1"/>
              <a:tblGrid>
                <a:gridCol w="235299">
                  <a:extLst>
                    <a:ext uri="{9D8B030D-6E8A-4147-A177-3AD203B41FA5}">
                      <a16:colId xmlns:a16="http://schemas.microsoft.com/office/drawing/2014/main" val="1348369346"/>
                    </a:ext>
                  </a:extLst>
                </a:gridCol>
                <a:gridCol w="1364978">
                  <a:extLst>
                    <a:ext uri="{9D8B030D-6E8A-4147-A177-3AD203B41FA5}">
                      <a16:colId xmlns:a16="http://schemas.microsoft.com/office/drawing/2014/main" val="1553214119"/>
                    </a:ext>
                  </a:extLst>
                </a:gridCol>
                <a:gridCol w="2500259">
                  <a:extLst>
                    <a:ext uri="{9D8B030D-6E8A-4147-A177-3AD203B41FA5}">
                      <a16:colId xmlns:a16="http://schemas.microsoft.com/office/drawing/2014/main" val="267808582"/>
                    </a:ext>
                  </a:extLst>
                </a:gridCol>
              </a:tblGrid>
              <a:tr h="0">
                <a:tc gridSpan="2">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選択（複数回答可）</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lang="ja-JP" sz="1100" kern="100" dirty="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相談先名称や種別（金融機関等）</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調達先の検討未了</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調達先の検討済</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金融機関等の</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専門家への相談済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金融機関から</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借入内諾済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l"/>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補助金以外</a:t>
                      </a:r>
                      <a:b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全額自己資金対応</a:t>
                      </a: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0" name="表 9">
            <a:extLst>
              <a:ext uri="{FF2B5EF4-FFF2-40B4-BE49-F238E27FC236}">
                <a16:creationId xmlns:a16="http://schemas.microsoft.com/office/drawing/2014/main" id="{9B597F98-F13D-46BA-9F9F-B144D92C2FF9}"/>
              </a:ext>
            </a:extLst>
          </p:cNvPr>
          <p:cNvGraphicFramePr>
            <a:graphicFrameLocks noGrp="1"/>
          </p:cNvGraphicFramePr>
          <p:nvPr>
            <p:extLst>
              <p:ext uri="{D42A27DB-BD31-4B8C-83A1-F6EECF244321}">
                <p14:modId xmlns:p14="http://schemas.microsoft.com/office/powerpoint/2010/main" val="3518231348"/>
              </p:ext>
            </p:extLst>
          </p:nvPr>
        </p:nvGraphicFramePr>
        <p:xfrm>
          <a:off x="4694464" y="2229362"/>
          <a:ext cx="4764533" cy="1097280"/>
        </p:xfrm>
        <a:graphic>
          <a:graphicData uri="http://schemas.openxmlformats.org/drawingml/2006/table">
            <a:tbl>
              <a:tblPr firstRow="1" firstCol="1" bandRow="1"/>
              <a:tblGrid>
                <a:gridCol w="1091061">
                  <a:extLst>
                    <a:ext uri="{9D8B030D-6E8A-4147-A177-3AD203B41FA5}">
                      <a16:colId xmlns:a16="http://schemas.microsoft.com/office/drawing/2014/main" val="1348369346"/>
                    </a:ext>
                  </a:extLst>
                </a:gridCol>
                <a:gridCol w="1350417">
                  <a:extLst>
                    <a:ext uri="{9D8B030D-6E8A-4147-A177-3AD203B41FA5}">
                      <a16:colId xmlns:a16="http://schemas.microsoft.com/office/drawing/2014/main" val="1553214119"/>
                    </a:ext>
                  </a:extLst>
                </a:gridCol>
                <a:gridCol w="2323055">
                  <a:extLst>
                    <a:ext uri="{9D8B030D-6E8A-4147-A177-3AD203B41FA5}">
                      <a16:colId xmlns:a16="http://schemas.microsoft.com/office/drawing/2014/main" val="267808582"/>
                    </a:ext>
                  </a:extLst>
                </a:gridCol>
              </a:tblGrid>
              <a:tr h="0">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区　分</a:t>
                      </a: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予算額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調達先（金額の内訳）</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自己資金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借　入</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その他</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b="1"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1" name="表 10">
            <a:extLst>
              <a:ext uri="{FF2B5EF4-FFF2-40B4-BE49-F238E27FC236}">
                <a16:creationId xmlns:a16="http://schemas.microsoft.com/office/drawing/2014/main" id="{AA6855DD-AE9B-4938-A1FD-A63977D749CE}"/>
              </a:ext>
            </a:extLst>
          </p:cNvPr>
          <p:cNvGraphicFramePr>
            <a:graphicFrameLocks noGrp="1"/>
          </p:cNvGraphicFramePr>
          <p:nvPr>
            <p:extLst>
              <p:ext uri="{D42A27DB-BD31-4B8C-83A1-F6EECF244321}">
                <p14:modId xmlns:p14="http://schemas.microsoft.com/office/powerpoint/2010/main" val="95923334"/>
              </p:ext>
            </p:extLst>
          </p:nvPr>
        </p:nvGraphicFramePr>
        <p:xfrm>
          <a:off x="4695033" y="3777165"/>
          <a:ext cx="4755616" cy="2370060"/>
        </p:xfrm>
        <a:graphic>
          <a:graphicData uri="http://schemas.openxmlformats.org/drawingml/2006/table">
            <a:tbl>
              <a:tblPr firstRow="1" firstCol="1" bandRow="1"/>
              <a:tblGrid>
                <a:gridCol w="238178">
                  <a:extLst>
                    <a:ext uri="{9D8B030D-6E8A-4147-A177-3AD203B41FA5}">
                      <a16:colId xmlns:a16="http://schemas.microsoft.com/office/drawing/2014/main" val="4191014491"/>
                    </a:ext>
                  </a:extLst>
                </a:gridCol>
                <a:gridCol w="1141305">
                  <a:extLst>
                    <a:ext uri="{9D8B030D-6E8A-4147-A177-3AD203B41FA5}">
                      <a16:colId xmlns:a16="http://schemas.microsoft.com/office/drawing/2014/main" val="4138452893"/>
                    </a:ext>
                  </a:extLst>
                </a:gridCol>
                <a:gridCol w="1172205">
                  <a:extLst>
                    <a:ext uri="{9D8B030D-6E8A-4147-A177-3AD203B41FA5}">
                      <a16:colId xmlns:a16="http://schemas.microsoft.com/office/drawing/2014/main" val="3948310193"/>
                    </a:ext>
                  </a:extLst>
                </a:gridCol>
                <a:gridCol w="1095668">
                  <a:extLst>
                    <a:ext uri="{9D8B030D-6E8A-4147-A177-3AD203B41FA5}">
                      <a16:colId xmlns:a16="http://schemas.microsoft.com/office/drawing/2014/main" val="3384095174"/>
                    </a:ext>
                  </a:extLst>
                </a:gridCol>
                <a:gridCol w="1108260">
                  <a:extLst>
                    <a:ext uri="{9D8B030D-6E8A-4147-A177-3AD203B41FA5}">
                      <a16:colId xmlns:a16="http://schemas.microsoft.com/office/drawing/2014/main" val="3275261991"/>
                    </a:ext>
                  </a:extLst>
                </a:gridCol>
              </a:tblGrid>
              <a:tr h="197505">
                <a:tc>
                  <a:txBody>
                    <a:bodyPr/>
                    <a:lstStyle/>
                    <a:p>
                      <a:pPr algn="ctr"/>
                      <a:r>
                        <a:rPr 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経費区分</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経費全体額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補助対象経費</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748979327"/>
                  </a:ext>
                </a:extLst>
              </a:tr>
              <a:tr h="197505">
                <a:tc rowSpan="9">
                  <a:txBody>
                    <a:bodyPr/>
                    <a:lstStyle/>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直</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接</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経</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270"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①施設工事費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0955814"/>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②機械設備費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67890926"/>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③調査設計費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52308818"/>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④人件費</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・謝金</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34410272"/>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⑤材料費等</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180054751"/>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⑥外注費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8916220"/>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⑦委託費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91157969"/>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⑧その他諸経費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6542990"/>
                  </a:ext>
                </a:extLst>
              </a:tr>
              <a:tr h="197505">
                <a:tc vMerge="1">
                  <a:txBody>
                    <a:bodyPr/>
                    <a:lstStyle/>
                    <a:p>
                      <a:endParaRPr kumimoji="1" lang="ja-JP" altLang="en-US"/>
                    </a:p>
                  </a:txBody>
                  <a:tcPr/>
                </a:tc>
                <a:tc>
                  <a:txBody>
                    <a:bodyPr/>
                    <a:lstStyle/>
                    <a:p>
                      <a:pPr algn="ctr"/>
                      <a:r>
                        <a:rPr lang="ja-JP" sz="1200" b="1"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小　計</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93615522"/>
                  </a:ext>
                </a:extLst>
              </a:tr>
              <a:tr h="197505">
                <a:tc gridSpan="2">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 間 接 経 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307496604"/>
                  </a:ext>
                </a:extLst>
              </a:tr>
              <a:tr h="197505">
                <a:tc gridSpan="2">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41860309"/>
                  </a:ext>
                </a:extLst>
              </a:tr>
            </a:tbl>
          </a:graphicData>
        </a:graphic>
      </p:graphicFrame>
      <p:sp>
        <p:nvSpPr>
          <p:cNvPr id="12" name="テキスト ボックス 11">
            <a:extLst>
              <a:ext uri="{FF2B5EF4-FFF2-40B4-BE49-F238E27FC236}">
                <a16:creationId xmlns:a16="http://schemas.microsoft.com/office/drawing/2014/main" id="{105C58C5-1975-405A-8DE9-E9946D198D76}"/>
              </a:ext>
            </a:extLst>
          </p:cNvPr>
          <p:cNvSpPr txBox="1"/>
          <p:nvPr/>
        </p:nvSpPr>
        <p:spPr>
          <a:xfrm>
            <a:off x="4694464" y="1964011"/>
            <a:ext cx="4818258" cy="272310"/>
          </a:xfrm>
          <a:prstGeom prst="rect">
            <a:avLst/>
          </a:prstGeom>
          <a:noFill/>
        </p:spPr>
        <p:txBody>
          <a:bodyPr wrap="square" lIns="0" tIns="36000" rIns="36000" bIns="36000" rtlCol="0">
            <a:spAutoFit/>
          </a:bodyPr>
          <a:lstStyle/>
          <a:p>
            <a:r>
              <a:rPr kumimoji="1" lang="ja-JP" altLang="en-US" sz="1200" dirty="0"/>
              <a:t>（収入の部）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BC6CB917-0A16-4BC2-A6DD-D510E689D5F2}"/>
              </a:ext>
            </a:extLst>
          </p:cNvPr>
          <p:cNvSpPr txBox="1"/>
          <p:nvPr/>
        </p:nvSpPr>
        <p:spPr>
          <a:xfrm>
            <a:off x="4694464" y="3476358"/>
            <a:ext cx="4818258" cy="272310"/>
          </a:xfrm>
          <a:prstGeom prst="rect">
            <a:avLst/>
          </a:prstGeom>
          <a:noFill/>
        </p:spPr>
        <p:txBody>
          <a:bodyPr wrap="square" lIns="0" tIns="36000" rIns="36000" bIns="36000" rtlCol="0">
            <a:spAutoFit/>
          </a:bodyPr>
          <a:lstStyle/>
          <a:p>
            <a:r>
              <a:rPr kumimoji="1" lang="ja-JP" altLang="en-US" sz="1200" dirty="0"/>
              <a:t>（支出の部）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C5ABD3BA-280C-4A32-8FA7-08CC192222F4}"/>
              </a:ext>
            </a:extLst>
          </p:cNvPr>
          <p:cNvSpPr txBox="1"/>
          <p:nvPr/>
        </p:nvSpPr>
        <p:spPr>
          <a:xfrm>
            <a:off x="4694463" y="1734688"/>
            <a:ext cx="4756157" cy="272310"/>
          </a:xfrm>
          <a:prstGeom prst="rect">
            <a:avLst/>
          </a:prstGeom>
          <a:noFill/>
        </p:spPr>
        <p:txBody>
          <a:bodyPr wrap="square" lIns="0" tIns="36000" rIns="36000" bIns="36000" rtlCol="0">
            <a:spAutoFit/>
          </a:bodyPr>
          <a:lstStyle/>
          <a:p>
            <a:pPr algn="ctr"/>
            <a:r>
              <a:rPr kumimoji="1" lang="ja-JP" altLang="en-US" sz="1200" dirty="0"/>
              <a:t>＜収支明細書＞</a:t>
            </a:r>
          </a:p>
        </p:txBody>
      </p:sp>
      <p:sp>
        <p:nvSpPr>
          <p:cNvPr id="16" name="テキスト ボックス 15">
            <a:extLst>
              <a:ext uri="{FF2B5EF4-FFF2-40B4-BE49-F238E27FC236}">
                <a16:creationId xmlns:a16="http://schemas.microsoft.com/office/drawing/2014/main" id="{6BAE57C5-3DE0-4239-9E64-C7DA76F45299}"/>
              </a:ext>
            </a:extLst>
          </p:cNvPr>
          <p:cNvSpPr txBox="1"/>
          <p:nvPr/>
        </p:nvSpPr>
        <p:spPr>
          <a:xfrm>
            <a:off x="592345" y="1814984"/>
            <a:ext cx="3737648" cy="2073251"/>
          </a:xfrm>
          <a:prstGeom prst="rect">
            <a:avLst/>
          </a:prstGeom>
          <a:noFill/>
          <a:ln w="3175">
            <a:noFill/>
            <a:prstDash val="sysDash"/>
          </a:ln>
          <a:effectLst/>
        </p:spPr>
        <p:txBody>
          <a:bodyPr wrap="square" lIns="36000" tIns="36000" rIns="36000" bIns="36000" rtlCol="0" anchor="t">
            <a:spAutoFit/>
          </a:bodyPr>
          <a:lstStyle/>
          <a:p>
            <a:pPr algn="l" eaLnBrk="1">
              <a:lnSpc>
                <a:spcPts val="1400"/>
              </a:lnSpc>
              <a:spcBef>
                <a:spcPts val="420"/>
              </a:spcBef>
            </a:pPr>
            <a:r>
              <a:rPr lang="en-US" altLang="ja-JP" sz="1200" b="1" i="1" dirty="0">
                <a:solidFill>
                  <a:srgbClr val="0070C0"/>
                </a:solidFill>
                <a:latin typeface="+mn-ea"/>
                <a:ea typeface="+mn-ea"/>
              </a:rPr>
              <a:t>【</a:t>
            </a:r>
            <a:r>
              <a:rPr lang="ja-JP" altLang="en-US" sz="1200" b="1" i="1" dirty="0">
                <a:solidFill>
                  <a:srgbClr val="0070C0"/>
                </a:solidFill>
                <a:latin typeface="+mn-ea"/>
                <a:ea typeface="+mn-ea"/>
              </a:rPr>
              <a:t>記入上の注意</a:t>
            </a:r>
            <a:r>
              <a:rPr lang="en-US" altLang="ja-JP" sz="1200" b="1" i="1" dirty="0">
                <a:solidFill>
                  <a:srgbClr val="0070C0"/>
                </a:solidFill>
                <a:latin typeface="+mn-ea"/>
                <a:ea typeface="+mn-ea"/>
              </a:rPr>
              <a:t>】</a:t>
            </a: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事業者の財務基盤、事業実績、当期決算見込み等について、具体的かつ詳細に記載してください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本事業の実施に必要な資金を調整済みであることについて、具体的かつ詳細に記載してください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金融機関等から借入や出資をうける等を予定している場合には、そのスケジュールや確度等について、下表に記載してください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u="sng" dirty="0">
                <a:solidFill>
                  <a:srgbClr val="0070C0"/>
                </a:solidFill>
                <a:latin typeface="+mn-ea"/>
              </a:rPr>
              <a:t>委託費を必要経費として計上している場合は実施内容及び必要性について記載</a:t>
            </a:r>
            <a:r>
              <a:rPr lang="ja-JP" altLang="en-US" sz="1200" i="1" dirty="0">
                <a:solidFill>
                  <a:srgbClr val="0070C0"/>
                </a:solidFill>
                <a:latin typeface="+mn-ea"/>
              </a:rPr>
              <a:t>してください</a:t>
            </a:r>
            <a:endParaRPr lang="en-US" altLang="ja-JP" sz="1200" i="1" dirty="0">
              <a:solidFill>
                <a:srgbClr val="0070C0"/>
              </a:solidFill>
              <a:latin typeface="+mn-ea"/>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終了後にプロジェクト成果を社会実装していく絵姿（社会実装に向けて解決すべき課題及び課題解決に向けて事業期間中及び事業終了後にとるべきアクション、及びプロジェクト終了後のプロジェクト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Tree>
    <p:extLst>
      <p:ext uri="{BB962C8B-B14F-4D97-AF65-F5344CB8AC3E}">
        <p14:creationId xmlns:p14="http://schemas.microsoft.com/office/powerpoint/2010/main" val="401366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103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補助事業者としてのプロジェクト成果の詳細（プロジェクト終了後に得られる自社への成果（収益貢献）のインパクトの見通し及びその考え方</a:t>
            </a:r>
            <a:r>
              <a:rPr lang="en-US" altLang="ja-JP" kern="0" baseline="30000" dirty="0">
                <a:solidFill>
                  <a:schemeClr val="tx1"/>
                </a:solidFill>
              </a:rPr>
              <a:t>1</a:t>
            </a:r>
            <a:r>
              <a:rPr lang="ja-JP" altLang="en-US" kern="0" dirty="0">
                <a:solidFill>
                  <a:schemeClr val="tx1"/>
                </a:solidFill>
              </a:rPr>
              <a:t>）を記</a:t>
            </a:r>
            <a:r>
              <a:rPr lang="ja-JP" altLang="en-US" sz="1400" kern="0" dirty="0">
                <a:solidFill>
                  <a:schemeClr val="tx1"/>
                </a:solidFill>
              </a:rPr>
              <a:t>載してください。</a:t>
            </a:r>
            <a:endParaRPr lang="ja-JP" altLang="en-US"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3013358238"/>
              </p:ext>
            </p:extLst>
          </p:nvPr>
        </p:nvGraphicFramePr>
        <p:xfrm>
          <a:off x="428451" y="2032768"/>
          <a:ext cx="9055272" cy="2532988"/>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Tree>
    <p:extLst>
      <p:ext uri="{BB962C8B-B14F-4D97-AF65-F5344CB8AC3E}">
        <p14:creationId xmlns:p14="http://schemas.microsoft.com/office/powerpoint/2010/main" val="155770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プロジェクト全体としての波及効果の詳細（プロジェクト成果の社会実装による市場創出のインパクトの見通しやその考え方</a:t>
            </a:r>
            <a:r>
              <a:rPr lang="en-US" altLang="ja-JP" kern="0" baseline="30000" dirty="0">
                <a:solidFill>
                  <a:schemeClr val="tx1"/>
                </a:solidFill>
              </a:rPr>
              <a:t>1</a:t>
            </a:r>
            <a:r>
              <a:rPr lang="ja-JP" altLang="en-US" kern="0" dirty="0">
                <a:solidFill>
                  <a:schemeClr val="tx1"/>
                </a:solidFill>
              </a:rPr>
              <a:t>）を記載してください</a:t>
            </a: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3599920463"/>
              </p:ext>
            </p:extLst>
          </p:nvPr>
        </p:nvGraphicFramePr>
        <p:xfrm>
          <a:off x="428451" y="2035064"/>
          <a:ext cx="9055274" cy="333870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21480">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a:t>
            </a:r>
          </a:p>
        </p:txBody>
      </p:sp>
    </p:spTree>
    <p:extLst>
      <p:ext uri="{BB962C8B-B14F-4D97-AF65-F5344CB8AC3E}">
        <p14:creationId xmlns:p14="http://schemas.microsoft.com/office/powerpoint/2010/main" val="45451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：コンソーシアムの構成員情報・連携体制</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連携先の概要（連携先名、担当部署、担当者名、連絡先）、コンソーシアム構成員との調整状況を記載してください。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F966F3DC-3B76-4143-A216-C1D1DB8B1E62}"/>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177288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5-2</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コンソーシアム構成員がスタートアップに対して提供する支援の内容を記載してください。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395890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77475"/>
            <a:ext cx="9061450" cy="276999"/>
          </a:xfrm>
        </p:spPr>
        <p:txBody>
          <a:bodyPr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307239"/>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：スタートアップに対する支援・関与事項」によって、プロジェクト実証期間中に、プロジェクトが加速化、プロジェクト成果が最大化される理由を記載してください。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62259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538976"/>
            <a:ext cx="9061450" cy="553998"/>
          </a:xfrm>
        </p:spPr>
        <p:txBody>
          <a:bodyPr>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5-4</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b="1"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：スタートアップに対する支援・関与事項」によって、プロジェクト終了後に、プロジェクト成果を社会実装することが加速化、社会実装による市場創出のインパクト</a:t>
            </a:r>
            <a:r>
              <a:rPr lang="en-US" altLang="ja-JP" kern="0" baseline="30000" dirty="0">
                <a:solidFill>
                  <a:schemeClr val="tx1"/>
                </a:solidFill>
              </a:rPr>
              <a:t>1</a:t>
            </a:r>
            <a:r>
              <a:rPr lang="ja-JP" altLang="en-US" kern="0" dirty="0">
                <a:solidFill>
                  <a:schemeClr val="tx1"/>
                </a:solidFill>
              </a:rPr>
              <a:t>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採択金額の●倍以上の売上増加額を、事業終了後</a:t>
            </a:r>
            <a:r>
              <a:rPr lang="en-US" altLang="ja-JP" sz="900" dirty="0"/>
              <a:t>5</a:t>
            </a:r>
            <a:r>
              <a:rPr lang="ja-JP" altLang="en-US" sz="900" dirty="0"/>
              <a:t>年以内に計上した上で、●●年時点で推計される市場規模、同市場内で自社が獲得するシェア</a:t>
            </a:r>
          </a:p>
        </p:txBody>
      </p:sp>
    </p:spTree>
    <p:extLst>
      <p:ext uri="{BB962C8B-B14F-4D97-AF65-F5344CB8AC3E}">
        <p14:creationId xmlns:p14="http://schemas.microsoft.com/office/powerpoint/2010/main" val="289687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a:t>
            </a:r>
            <a:endParaRPr lang="en-US" altLang="ja-JP" dirty="0">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
        <p:nvSpPr>
          <p:cNvPr id="3" name="Rectangle 3">
            <a:extLst>
              <a:ext uri="{FF2B5EF4-FFF2-40B4-BE49-F238E27FC236}">
                <a16:creationId xmlns:a16="http://schemas.microsoft.com/office/drawing/2014/main" id="{CB5A62A5-3037-E5BD-4A86-8FEAA23E0E90}"/>
              </a:ext>
            </a:extLst>
          </p:cNvPr>
          <p:cNvSpPr txBox="1">
            <a:spLocks noChangeArrowheads="1"/>
          </p:cNvSpPr>
          <p:nvPr/>
        </p:nvSpPr>
        <p:spPr bwMode="auto">
          <a:xfrm>
            <a:off x="1564575" y="4408704"/>
            <a:ext cx="7092863" cy="2328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kern="0" dirty="0">
                <a:solidFill>
                  <a:srgbClr val="FF0000"/>
                </a:solidFill>
              </a:rPr>
              <a:t>図表を交えて、１～２ページでプロジェクトの概要がおおまかに把握できる資料を作成ください。</a:t>
            </a:r>
            <a:endParaRPr lang="en-US" altLang="ja-JP" kern="0" dirty="0">
              <a:solidFill>
                <a:srgbClr val="FF0000"/>
              </a:solidFill>
            </a:endParaRPr>
          </a:p>
        </p:txBody>
      </p:sp>
      <p:sp>
        <p:nvSpPr>
          <p:cNvPr id="4" name="Rectangle 3">
            <a:extLst>
              <a:ext uri="{FF2B5EF4-FFF2-40B4-BE49-F238E27FC236}">
                <a16:creationId xmlns:a16="http://schemas.microsoft.com/office/drawing/2014/main" id="{7C1415C6-D7A5-9FA7-FB4A-D82FD9184CE6}"/>
              </a:ext>
            </a:extLst>
          </p:cNvPr>
          <p:cNvSpPr txBox="1">
            <a:spLocks noChangeArrowheads="1"/>
          </p:cNvSpPr>
          <p:nvPr/>
        </p:nvSpPr>
        <p:spPr bwMode="auto">
          <a:xfrm>
            <a:off x="419100" y="1188367"/>
            <a:ext cx="9064625" cy="231768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a:t>
            </a:r>
            <a:r>
              <a:rPr lang="en-US" altLang="ja-JP" sz="1000" i="1" kern="0" dirty="0">
                <a:solidFill>
                  <a:schemeClr val="tx1"/>
                </a:solidFill>
              </a:rPr>
              <a:t>TRL</a:t>
            </a:r>
            <a:r>
              <a:rPr lang="ja-JP" altLang="en-US" sz="1000" i="1" kern="0" dirty="0">
                <a:solidFill>
                  <a:schemeClr val="tx1"/>
                </a:solidFill>
              </a:rPr>
              <a:t>５にあるコア技術とその技術の研究開発の状況のサマリを記載してください</a:t>
            </a:r>
            <a:endParaRPr lang="en-US" altLang="ja-JP" sz="1000" i="1" kern="0" dirty="0">
              <a:solidFill>
                <a:schemeClr val="tx1"/>
              </a:solidFill>
              <a:sym typeface="Arial" panose="020B0604020202020204" pitchFamily="34" charset="0"/>
            </a:endParaRPr>
          </a:p>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どのような実証を通じて</a:t>
            </a:r>
            <a:r>
              <a:rPr lang="en-US" altLang="ja-JP" sz="1000" i="1" kern="0" dirty="0">
                <a:solidFill>
                  <a:schemeClr val="tx1"/>
                </a:solidFill>
              </a:rPr>
              <a:t>TRL</a:t>
            </a:r>
            <a:r>
              <a:rPr lang="ja-JP" altLang="en-US" sz="1000" i="1" kern="0" dirty="0">
                <a:solidFill>
                  <a:schemeClr val="tx1"/>
                </a:solidFill>
              </a:rPr>
              <a:t>５から７にどうやって引き上げるか、プロジェクトの目標、内容のサマリを記載してください</a:t>
            </a:r>
            <a:endParaRPr lang="en-US" altLang="ja-JP" sz="1000" i="1" kern="0" dirty="0">
              <a:solidFill>
                <a:schemeClr val="tx1"/>
              </a:solidFill>
            </a:endParaRPr>
          </a:p>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事業終了後（</a:t>
            </a:r>
            <a: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８以降）の社会実装の絵姿やビジネスモデルも交え、プロジェクト成果のサマリ（プロジェクト終了後に得られる自社への成果（収益貢献）のインパクトの見通し及びその考え方</a:t>
            </a:r>
            <a: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１）や波及効果のサマリ（プロジェクト成果の社会実装による市場創出のインパクトの見通しやその考え方</a:t>
            </a:r>
            <a: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２）</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１採択金額の●倍以上の売上増加額を、事業終了後</a:t>
            </a:r>
            <a: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年以内に計上</a:t>
            </a:r>
            <a:b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２●●年時点で推計される市場規模、同市場内で自社が獲得するシェア</a:t>
            </a:r>
          </a:p>
        </p:txBody>
      </p:sp>
    </p:spTree>
    <p:extLst>
      <p:ext uri="{BB962C8B-B14F-4D97-AF65-F5344CB8AC3E}">
        <p14:creationId xmlns:p14="http://schemas.microsoft.com/office/powerpoint/2010/main" val="393000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本プロジェクトがターゲットとする市場規模（</a:t>
            </a:r>
            <a:r>
              <a:rPr lang="en-US" altLang="ja-JP" kern="0" dirty="0">
                <a:solidFill>
                  <a:schemeClr val="tx1"/>
                </a:solidFill>
              </a:rPr>
              <a:t>TAM/SAM/SOM</a:t>
            </a:r>
            <a:r>
              <a:rPr lang="ja-JP" altLang="en-US" kern="0" dirty="0">
                <a:solidFill>
                  <a:schemeClr val="tx1"/>
                </a:solidFill>
              </a:rPr>
              <a:t>等）の考え方と算出方法を記載してください。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また、市場のトレンド・推移（成長の見込み含む）の考え方及びその妥当性について記載してください。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25444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：ターゲット及び、ターゲットのニーズの強さ</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本プロジェクトの具体的なターゲット（業界、職種、規模感、保有アセット等）、販売予定先を示した上で、ターゲットのニーズ及びそれらが生じている根本的課題について記載してください。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38758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本プロジェクトの前提となるコア技術や、それをベースとしたターゲットの課題・ニーズに対するプロダクト</a:t>
            </a:r>
            <a:r>
              <a:rPr lang="en-US" altLang="ja-JP" kern="0" dirty="0">
                <a:solidFill>
                  <a:schemeClr val="tx1"/>
                </a:solidFill>
              </a:rPr>
              <a:t>/</a:t>
            </a:r>
            <a:r>
              <a:rPr lang="ja-JP" altLang="en-US" kern="0" dirty="0">
                <a:solidFill>
                  <a:schemeClr val="tx1"/>
                </a:solidFill>
              </a:rPr>
              <a:t>サービス（ソリューション）の内容、及び想定顧客の課題・ニーズに与える提供価値、ビジネスモデルについて記載してください。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53163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a:t>
            </a:r>
            <a:r>
              <a:rPr lang="ja-JP" altLang="en-US" dirty="0">
                <a:solidFill>
                  <a:schemeClr val="tx1"/>
                </a:solidFill>
                <a:latin typeface="Arial" panose="020B0604020202020204" pitchFamily="34" charset="0"/>
                <a:ea typeface="ＭＳ Ｐゴシック" panose="020B0600070205080204" pitchFamily="50" charset="-128"/>
              </a:rPr>
              <a:t>：競争優位性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技術的な模倣障壁（知財戦略等含む）やビジネスモデルの優位性、競合のプロダクト</a:t>
            </a:r>
            <a:r>
              <a:rPr lang="en-US" altLang="ja-JP" kern="0" dirty="0">
                <a:solidFill>
                  <a:schemeClr val="tx1"/>
                </a:solidFill>
              </a:rPr>
              <a:t>/</a:t>
            </a:r>
            <a:r>
              <a:rPr lang="ja-JP" altLang="en-US" kern="0" dirty="0">
                <a:solidFill>
                  <a:schemeClr val="tx1"/>
                </a:solidFill>
              </a:rPr>
              <a:t>サービス（ソリューション）の開発状況と自社の優位性について記載してください。</a:t>
            </a: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4" y="1981871"/>
            <a:ext cx="9051925" cy="1137983"/>
          </a:xfrm>
          <a:prstGeom prst="rect">
            <a:avLst/>
          </a:prstGeom>
          <a:noFill/>
          <a:ln w="12700" cap="flat" cmpd="sng" algn="ctr">
            <a:no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技術的優位性</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保有技術に新規性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先進性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実証成果を活用したプロダクト</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サービスへの模倣障壁を築くための戦略（知財戦略など）が適切に講じられているかという観点で記載してください</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技術的な模倣障壁を構築することができているか、もしくは実証を通して構築できる見込みがあるかという観点で記載してください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lang="ja-JP" altLang="en-US" i="1" u="sng" dirty="0">
                <a:solidFill>
                  <a:schemeClr val="tx1"/>
                </a:solidFill>
              </a:rPr>
              <a:t>特許等を保有している場合は番号等を記載してください。</a:t>
            </a:r>
            <a:endParaRPr kumimoji="1" lang="en-US" altLang="ja-JP" i="1" u="sng" strike="noStrike" cap="none" normalizeH="0" baseline="0" dirty="0">
              <a:ln>
                <a:noFill/>
              </a:ln>
              <a:solidFill>
                <a:schemeClr val="tx1"/>
              </a:solidFill>
              <a:effectLst/>
              <a:latin typeface="Arial" charset="0"/>
              <a:ea typeface="ＭＳ Ｐゴシック" charset="-128"/>
            </a:endParaRPr>
          </a:p>
        </p:txBody>
      </p:sp>
      <p:sp>
        <p:nvSpPr>
          <p:cNvPr id="3" name="Rectangle 3">
            <a:extLst>
              <a:ext uri="{FF2B5EF4-FFF2-40B4-BE49-F238E27FC236}">
                <a16:creationId xmlns:a16="http://schemas.microsoft.com/office/drawing/2014/main" id="{BCC9573A-A21E-7EC7-E8A5-EE5BBD28D560}"/>
              </a:ext>
            </a:extLst>
          </p:cNvPr>
          <p:cNvSpPr txBox="1">
            <a:spLocks noChangeArrowheads="1"/>
          </p:cNvSpPr>
          <p:nvPr/>
        </p:nvSpPr>
        <p:spPr bwMode="auto">
          <a:xfrm>
            <a:off x="2814534" y="4490929"/>
            <a:ext cx="4844615" cy="491353"/>
          </a:xfrm>
          <a:prstGeom prst="rect">
            <a:avLst/>
          </a:prstGeom>
          <a:solidFill>
            <a:schemeClr val="bg1">
              <a:lumMod val="95000"/>
            </a:schemeClr>
          </a:solid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kern="0" dirty="0">
                <a:solidFill>
                  <a:srgbClr val="FF0000"/>
                </a:solidFill>
              </a:rPr>
              <a:t>ページを追加しても構いませんので、優位性について十分な説明をしてください。</a:t>
            </a:r>
            <a:endParaRPr lang="en-US" altLang="ja-JP" kern="0" dirty="0">
              <a:solidFill>
                <a:srgbClr val="FF0000"/>
              </a:solidFill>
            </a:endParaRPr>
          </a:p>
        </p:txBody>
      </p:sp>
      <p:sp>
        <p:nvSpPr>
          <p:cNvPr id="10" name="正方形/長方形 9">
            <a:extLst>
              <a:ext uri="{FF2B5EF4-FFF2-40B4-BE49-F238E27FC236}">
                <a16:creationId xmlns:a16="http://schemas.microsoft.com/office/drawing/2014/main" id="{A933C169-B4CD-40A4-BE4B-C7C804FD0C04}"/>
              </a:ext>
            </a:extLst>
          </p:cNvPr>
          <p:cNvSpPr/>
          <p:nvPr/>
        </p:nvSpPr>
        <p:spPr bwMode="auto">
          <a:xfrm>
            <a:off x="419099" y="2988262"/>
            <a:ext cx="9051925" cy="749885"/>
          </a:xfrm>
          <a:prstGeom prst="rect">
            <a:avLst/>
          </a:prstGeom>
          <a:noFill/>
          <a:ln w="12700" cap="flat" cmpd="sng" algn="ctr">
            <a:no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ビジネスモデルの優位性</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ターゲットとする市場において、売上の拡大や収益性の確保、シェアを獲得するための戦略がが適切に講じられているかという観点で記載してください</a:t>
            </a:r>
            <a:endParaRPr kumimoji="1" lang="ja-JP" altLang="en-US" b="0" i="0" u="none"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428174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a:t>
            </a:r>
            <a:r>
              <a:rPr lang="ja-JP" altLang="en-US" dirty="0">
                <a:solidFill>
                  <a:schemeClr val="tx1"/>
                </a:solidFill>
                <a:latin typeface="Arial" panose="020B0604020202020204" pitchFamily="34" charset="0"/>
                <a:ea typeface="ＭＳ Ｐゴシック" panose="020B0600070205080204" pitchFamily="50" charset="-128"/>
              </a:rPr>
              <a:t>：プロジェクトの目標と計画内容</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プロジェクトの目標、目標に対する実施事項、プロジェクト実施に際して想定される課題・リスクと対応策について記載してください。</a:t>
            </a:r>
            <a:endParaRPr lang="en-US" altLang="ja-JP" kern="0" dirty="0">
              <a:solidFill>
                <a:schemeClr val="tx1"/>
              </a:solidFill>
            </a:endParaRPr>
          </a:p>
        </p:txBody>
      </p:sp>
      <p:sp>
        <p:nvSpPr>
          <p:cNvPr id="10" name="正方形/長方形 9">
            <a:extLst>
              <a:ext uri="{FF2B5EF4-FFF2-40B4-BE49-F238E27FC236}">
                <a16:creationId xmlns:a16="http://schemas.microsoft.com/office/drawing/2014/main" id="{A05A28D3-DECB-406B-8354-9E81A823770E}"/>
              </a:ext>
            </a:extLst>
          </p:cNvPr>
          <p:cNvSpPr/>
          <p:nvPr/>
        </p:nvSpPr>
        <p:spPr bwMode="auto">
          <a:xfrm>
            <a:off x="415925" y="1981871"/>
            <a:ext cx="9067800" cy="885154"/>
          </a:xfrm>
          <a:prstGeom prst="rect">
            <a:avLst/>
          </a:prstGeom>
          <a:noFill/>
          <a:ln w="12700" cap="flat" cmpd="sng" algn="ctr">
            <a:no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プロジェクトの目標・実施事項</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プロジェクトの目標（開発・実証の成果の目標）及びその妥当性を明確に記載してください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プロジェクトの目標達成に向けた実施事項を記載してください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endParaRPr kumimoji="1" lang="ja-JP" altLang="en-US" sz="1200" i="0" strike="noStrike" cap="none" normalizeH="0" baseline="0" dirty="0">
              <a:ln>
                <a:noFill/>
              </a:ln>
              <a:solidFill>
                <a:srgbClr val="000000"/>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282903A0-BEF8-46C1-A083-FF6AEBCD068D}"/>
              </a:ext>
            </a:extLst>
          </p:cNvPr>
          <p:cNvSpPr/>
          <p:nvPr/>
        </p:nvSpPr>
        <p:spPr bwMode="auto">
          <a:xfrm>
            <a:off x="415925" y="2742977"/>
            <a:ext cx="9067800" cy="654197"/>
          </a:xfrm>
          <a:prstGeom prst="rect">
            <a:avLst/>
          </a:prstGeom>
          <a:noFill/>
          <a:ln w="12700" cap="flat" cmpd="sng" algn="ctr">
            <a:no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想定される課題・リスクと対応策</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lang="ja-JP" altLang="en-US" i="1" dirty="0">
                <a:solidFill>
                  <a:schemeClr val="tx1"/>
                </a:solidFill>
              </a:rPr>
              <a:t>目標達成に向けて想定される課題・リスクへの対策を記載してください</a:t>
            </a:r>
            <a:endParaRPr lang="en-US" altLang="ja-JP" i="1"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2" name="Rectangle 3">
            <a:extLst>
              <a:ext uri="{FF2B5EF4-FFF2-40B4-BE49-F238E27FC236}">
                <a16:creationId xmlns:a16="http://schemas.microsoft.com/office/drawing/2014/main" id="{575AA96F-A61A-4496-5EEF-CB65BE44495B}"/>
              </a:ext>
            </a:extLst>
          </p:cNvPr>
          <p:cNvSpPr txBox="1">
            <a:spLocks noChangeArrowheads="1"/>
          </p:cNvSpPr>
          <p:nvPr/>
        </p:nvSpPr>
        <p:spPr bwMode="auto">
          <a:xfrm>
            <a:off x="2572639" y="3623670"/>
            <a:ext cx="4760724" cy="749885"/>
          </a:xfrm>
          <a:prstGeom prst="rect">
            <a:avLst/>
          </a:prstGeom>
          <a:solidFill>
            <a:schemeClr val="bg1">
              <a:lumMod val="95000"/>
            </a:schemeClr>
          </a:solid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kern="0" dirty="0">
                <a:solidFill>
                  <a:srgbClr val="FF0000"/>
                </a:solidFill>
              </a:rPr>
              <a:t>ページを追加しても構いませんので、プロジェクトの目標とそれに対する実施内容、課題とリスク対応について、十分な説明をしてください。</a:t>
            </a:r>
            <a:endParaRPr lang="en-US" altLang="ja-JP" kern="0" dirty="0">
              <a:solidFill>
                <a:srgbClr val="FF0000"/>
              </a:solidFill>
            </a:endParaRPr>
          </a:p>
        </p:txBody>
      </p:sp>
    </p:spTree>
    <p:extLst>
      <p:ext uri="{BB962C8B-B14F-4D97-AF65-F5344CB8AC3E}">
        <p14:creationId xmlns:p14="http://schemas.microsoft.com/office/powerpoint/2010/main" val="148994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：スケジュール</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52548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プロジェクトの実施スケジュール（準備</a:t>
            </a:r>
            <a:r>
              <a:rPr lang="en-US" altLang="ja-JP" kern="0" dirty="0">
                <a:solidFill>
                  <a:schemeClr val="tx1"/>
                </a:solidFill>
              </a:rPr>
              <a:t>-</a:t>
            </a:r>
            <a:r>
              <a:rPr lang="ja-JP" altLang="en-US" kern="0" dirty="0">
                <a:solidFill>
                  <a:schemeClr val="tx1"/>
                </a:solidFill>
              </a:rPr>
              <a:t>実施</a:t>
            </a:r>
            <a:r>
              <a:rPr lang="en-US" altLang="ja-JP" kern="0" dirty="0">
                <a:solidFill>
                  <a:schemeClr val="tx1"/>
                </a:solidFill>
              </a:rPr>
              <a:t>-</a:t>
            </a:r>
            <a:r>
              <a:rPr lang="ja-JP" altLang="en-US" kern="0" dirty="0">
                <a:solidFill>
                  <a:schemeClr val="tx1"/>
                </a:solidFill>
              </a:rPr>
              <a:t>効果検証における実施事項</a:t>
            </a:r>
            <a:r>
              <a:rPr lang="en-US" altLang="ja-JP" kern="0" dirty="0">
                <a:solidFill>
                  <a:schemeClr val="tx1"/>
                </a:solidFill>
              </a:rPr>
              <a:t>/</a:t>
            </a:r>
            <a:r>
              <a:rPr lang="ja-JP" altLang="en-US" kern="0" dirty="0">
                <a:solidFill>
                  <a:schemeClr val="tx1"/>
                </a:solidFill>
              </a:rPr>
              <a:t>実施期間）を記載してください。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また、原則として</a:t>
            </a:r>
            <a:r>
              <a:rPr lang="en-US" altLang="ja-JP" kern="0" dirty="0">
                <a:solidFill>
                  <a:schemeClr val="tx1"/>
                </a:solidFill>
              </a:rPr>
              <a:t>TRL</a:t>
            </a:r>
            <a:r>
              <a:rPr lang="ja-JP" altLang="en-US" kern="0" dirty="0">
                <a:solidFill>
                  <a:schemeClr val="tx1"/>
                </a:solidFill>
              </a:rPr>
              <a:t>レベルが上がる段階等、一定の技術の確立がされた段階でステージゲート審査を設定し、そのステージゲート審査までに解決している技術的な課題や達成している技術レベルを記載してください。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en-US" altLang="ja-JP" u="sng" kern="0" dirty="0">
                <a:solidFill>
                  <a:schemeClr val="tx1"/>
                </a:solidFill>
              </a:rPr>
              <a:t>※TRL5</a:t>
            </a:r>
            <a:r>
              <a:rPr lang="ja-JP" altLang="en-US" u="sng" kern="0" dirty="0">
                <a:solidFill>
                  <a:schemeClr val="tx1"/>
                </a:solidFill>
              </a:rPr>
              <a:t>→</a:t>
            </a:r>
            <a:r>
              <a:rPr lang="en-US" altLang="ja-JP" u="sng" kern="0" dirty="0">
                <a:solidFill>
                  <a:schemeClr val="tx1"/>
                </a:solidFill>
              </a:rPr>
              <a:t>6</a:t>
            </a:r>
            <a:r>
              <a:rPr lang="ja-JP" altLang="en-US" u="sng" kern="0" dirty="0">
                <a:solidFill>
                  <a:schemeClr val="tx1"/>
                </a:solidFill>
              </a:rPr>
              <a:t>、</a:t>
            </a:r>
            <a:r>
              <a:rPr lang="en-US" altLang="ja-JP" u="sng" kern="0" dirty="0">
                <a:solidFill>
                  <a:schemeClr val="tx1"/>
                </a:solidFill>
              </a:rPr>
              <a:t>TRL6</a:t>
            </a:r>
            <a:r>
              <a:rPr lang="ja-JP" altLang="en-US" u="sng" kern="0" dirty="0">
                <a:solidFill>
                  <a:schemeClr val="tx1"/>
                </a:solidFill>
              </a:rPr>
              <a:t>→</a:t>
            </a:r>
            <a:r>
              <a:rPr lang="en-US" altLang="ja-JP" u="sng" kern="0" dirty="0">
                <a:solidFill>
                  <a:schemeClr val="tx1"/>
                </a:solidFill>
              </a:rPr>
              <a:t>7</a:t>
            </a:r>
            <a:r>
              <a:rPr lang="ja-JP" altLang="en-US" u="sng" kern="0" dirty="0">
                <a:solidFill>
                  <a:schemeClr val="tx1"/>
                </a:solidFill>
              </a:rPr>
              <a:t>のステージゲートのタイミングは必ず設定してください。保有技術が既に</a:t>
            </a:r>
            <a:r>
              <a:rPr lang="en-US" altLang="ja-JP" u="sng" kern="0" dirty="0">
                <a:solidFill>
                  <a:schemeClr val="tx1"/>
                </a:solidFill>
              </a:rPr>
              <a:t>TRL6</a:t>
            </a:r>
            <a:r>
              <a:rPr lang="ja-JP" altLang="en-US" u="sng" kern="0" dirty="0">
                <a:solidFill>
                  <a:schemeClr val="tx1"/>
                </a:solidFill>
              </a:rPr>
              <a:t>にある場合は</a:t>
            </a:r>
            <a:endParaRPr lang="en-US" altLang="ja-JP" u="sng"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　 </a:t>
            </a:r>
            <a:r>
              <a:rPr lang="ja-JP" altLang="en-US" u="sng" kern="0" dirty="0">
                <a:solidFill>
                  <a:schemeClr val="tx1"/>
                </a:solidFill>
              </a:rPr>
              <a:t>後者のみで</a:t>
            </a:r>
            <a:r>
              <a:rPr lang="ja-JP" altLang="en-US" u="sng" kern="0">
                <a:solidFill>
                  <a:schemeClr val="tx1"/>
                </a:solidFill>
              </a:rPr>
              <a:t>構いません。</a:t>
            </a:r>
            <a:endParaRPr lang="ja-JP" altLang="en-US" u="sng" kern="0" dirty="0">
              <a:solidFill>
                <a:schemeClr val="tx1"/>
              </a:solidFill>
              <a:highlight>
                <a:srgbClr val="FFFF00"/>
              </a:highlight>
            </a:endParaRP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37072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90866125"/>
              </p:ext>
            </p:extLst>
          </p:nvPr>
        </p:nvGraphicFramePr>
        <p:xfrm>
          <a:off x="422275" y="2403566"/>
          <a:ext cx="9067800" cy="3836897"/>
        </p:xfrm>
        <a:graphic>
          <a:graphicData uri="http://schemas.openxmlformats.org/drawingml/2006/table">
            <a:tbl>
              <a:tblPr firstRow="1" bandRow="1">
                <a:tableStyleId>{5C22544A-7EE6-4342-B048-85BDC9FD1C3A}</a:tableStyleId>
              </a:tblPr>
              <a:tblGrid>
                <a:gridCol w="779508">
                  <a:extLst>
                    <a:ext uri="{9D8B030D-6E8A-4147-A177-3AD203B41FA5}">
                      <a16:colId xmlns:a16="http://schemas.microsoft.com/office/drawing/2014/main" val="3869676710"/>
                    </a:ext>
                  </a:extLst>
                </a:gridCol>
                <a:gridCol w="2325188">
                  <a:extLst>
                    <a:ext uri="{9D8B030D-6E8A-4147-A177-3AD203B41FA5}">
                      <a16:colId xmlns:a16="http://schemas.microsoft.com/office/drawing/2014/main" val="1597186657"/>
                    </a:ext>
                  </a:extLst>
                </a:gridCol>
                <a:gridCol w="5963104">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246669190"/>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F2365588606F645A2DEB0F3124119D6" ma:contentTypeVersion="17" ma:contentTypeDescription="新しいドキュメントを作成します。" ma:contentTypeScope="" ma:versionID="5fab71bbe166e5e713bbcb380ebf4e18">
  <xsd:schema xmlns:xsd="http://www.w3.org/2001/XMLSchema" xmlns:xs="http://www.w3.org/2001/XMLSchema" xmlns:p="http://schemas.microsoft.com/office/2006/metadata/properties" xmlns:ns2="ee872d2a-07a9-4769-b73b-24324c161930" xmlns:ns3="85ec59af-1a16-40a0-b163-384e34c79a5c" targetNamespace="http://schemas.microsoft.com/office/2006/metadata/properties" ma:root="true" ma:fieldsID="17bf87a4091d308cbcc917971b1547cc" ns2:_="" ns3:_="">
    <xsd:import namespace="ee872d2a-07a9-4769-b73b-24324c161930"/>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OCR"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72d2a-07a9-4769-b73b-24324c161930"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dc07920-c647-4d78-8ab5-f46e094619cd}"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e872d2a-07a9-4769-b73b-24324c161930">
      <Terms xmlns="http://schemas.microsoft.com/office/infopath/2007/PartnerControls"/>
    </lcf76f155ced4ddcb4097134ff3c332f>
    <TaxCatchAll xmlns="85ec59af-1a16-40a0-b163-384e34c79a5c" xsi:nil="true"/>
    <_x4f5c__x6210__x65e5__x6642_ xmlns="ee872d2a-07a9-4769-b73b-24324c161930" xsi:nil="true"/>
    <_Flow_SignoffStatus xmlns="ee872d2a-07a9-4769-b73b-24324c161930" xsi:nil="true"/>
  </documentManagement>
</p:properties>
</file>

<file path=customXml/itemProps1.xml><?xml version="1.0" encoding="utf-8"?>
<ds:datastoreItem xmlns:ds="http://schemas.openxmlformats.org/officeDocument/2006/customXml" ds:itemID="{F8ACE846-6FF8-4A38-9153-66AC5CAC9B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72d2a-07a9-4769-b73b-24324c161930"/>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C44292-717A-4F75-99B7-F66F678A4215}">
  <ds:schemaRefs>
    <ds:schemaRef ds:uri="http://schemas.microsoft.com/sharepoint/v3/contenttype/forms"/>
  </ds:schemaRefs>
</ds:datastoreItem>
</file>

<file path=customXml/itemProps3.xml><?xml version="1.0" encoding="utf-8"?>
<ds:datastoreItem xmlns:ds="http://schemas.openxmlformats.org/officeDocument/2006/customXml" ds:itemID="{629C6677-7C4B-49D2-856A-F09E6A78A750}">
  <ds:schemaRefs>
    <ds:schemaRef ds:uri="http://purl.org/dc/dcmityp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terms/"/>
    <ds:schemaRef ds:uri="85ec59af-1a16-40a0-b163-384e34c79a5c"/>
    <ds:schemaRef ds:uri="ee872d2a-07a9-4769-b73b-24324c16193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3013</Words>
  <Application>Microsoft Office PowerPoint</Application>
  <PresentationFormat>A4 210 x 297 mm</PresentationFormat>
  <Paragraphs>332</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Ｐ明朝</vt:lpstr>
      <vt:lpstr>Arial</vt:lpstr>
      <vt:lpstr>Times New Roman</vt:lpstr>
      <vt:lpstr>Wingdings</vt:lpstr>
      <vt:lpstr>1_新しいﾌﾟﾚｾﾞﾝﾃｰｼｮﾝ</vt:lpstr>
      <vt:lpstr>農林水産省　中小企業イノベーション創出推進事業　プロジェクト計画書</vt:lpstr>
      <vt:lpstr>1：プロジェクトサマリー</vt:lpstr>
      <vt:lpstr>2-1：市場規模・市場の成長性</vt:lpstr>
      <vt:lpstr>2-2：ターゲット及び、ターゲットのニーズの強さ</vt:lpstr>
      <vt:lpstr>2-3：ターゲットのニーズに対する解決手段</vt:lpstr>
      <vt:lpstr>2-4：競争優位性</vt:lpstr>
      <vt:lpstr>3-1：プロジェクトの目標と計画内容</vt:lpstr>
      <vt:lpstr>3-2：スケジュール</vt:lpstr>
      <vt:lpstr>3-3：実施体制・実施拠点（1/3）</vt:lpstr>
      <vt:lpstr>3-3：実施体制・実施拠点（2/3）</vt:lpstr>
      <vt:lpstr>3-3：実施体制・実施拠点（3/3）</vt:lpstr>
      <vt:lpstr>3-4：プロジェクトに必要な経費、資金計画</vt:lpstr>
      <vt:lpstr>4-1：プロジェクト成果の社会実装に向けた絵姿</vt:lpstr>
      <vt:lpstr>4-2：プロジェクト成果（自社ビジネスへの効果）の詳細</vt:lpstr>
      <vt:lpstr>4-3：波及効果（プロジェクト成果による市場の創出）の詳細（2/2）</vt:lpstr>
      <vt:lpstr>5-1：コンソーシアムの構成員情報・連携体制</vt:lpstr>
      <vt:lpstr>5-2：スタートアップに対する支援・関与事項</vt:lpstr>
      <vt:lpstr>5-3：（プロジェクト実証期間中の）プロジェクトが加速化、プロジェクト成果が最大化される理由</vt:lpstr>
      <vt:lpstr>5-4：（プロジェクト終了後の）プロジェクト成果を社会実装することが加速化、社会実装による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2024-05-07T00:10:49Z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0x010100BF2365588606F645A2DEB0F3124119D6</vt:lpwstr>
  </property>
  <property fmtid="{D5CDD505-2E9C-101B-9397-08002B2CF9AE}" pid="3" name="MediaServiceImageTags">
    <vt:lpwstr/>
  </property>
</Properties>
</file>